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1/20/2025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090" y="608526"/>
            <a:ext cx="8176453" cy="3705897"/>
          </a:xfrm>
        </p:spPr>
        <p:txBody>
          <a:bodyPr>
            <a:normAutofit fontScale="90000"/>
          </a:bodyPr>
          <a:lstStyle/>
          <a:p>
            <a:r>
              <a:rPr lang="en-US" dirty="0" smtClean="0"/>
              <a:t>Calculating the</a:t>
            </a:r>
            <a:br>
              <a:rPr lang="en-US" dirty="0" smtClean="0"/>
            </a:br>
            <a:r>
              <a:rPr lang="en-US" dirty="0" smtClean="0"/>
              <a:t>Interpolation  for the midpoint </a:t>
            </a:r>
            <a:r>
              <a:rPr lang="en-US" dirty="0"/>
              <a:t>-</a:t>
            </a:r>
            <a:r>
              <a:rPr lang="en-US" dirty="0" smtClean="0"/>
              <a:t>SHJ /DXB  Data</a:t>
            </a:r>
            <a:br>
              <a:rPr lang="en-US" dirty="0" smtClean="0"/>
            </a:br>
            <a:r>
              <a:rPr lang="en-US" dirty="0" smtClean="0"/>
              <a:t>using python in </a:t>
            </a:r>
            <a:r>
              <a:rPr lang="en-US" dirty="0" err="1" smtClean="0"/>
              <a:t>arcgis</a:t>
            </a:r>
            <a:r>
              <a:rPr lang="en-US" dirty="0" smtClean="0"/>
              <a:t> pro (temperature)</a:t>
            </a:r>
            <a:endParaRPr lang="en-US" dirty="0"/>
          </a:p>
        </p:txBody>
      </p:sp>
    </p:spTree>
    <p:extLst>
      <p:ext uri="{BB962C8B-B14F-4D97-AF65-F5344CB8AC3E}">
        <p14:creationId xmlns:p14="http://schemas.microsoft.com/office/powerpoint/2010/main" val="2625520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2192628"/>
            <a:ext cx="3657600" cy="1371600"/>
          </a:xfrm>
        </p:spPr>
        <p:txBody>
          <a:bodyPr>
            <a:normAutofit fontScale="90000"/>
          </a:bodyPr>
          <a:lstStyle/>
          <a:p>
            <a:r>
              <a:rPr lang="en-US" dirty="0" smtClean="0">
                <a:solidFill>
                  <a:srgbClr val="C00000"/>
                </a:solidFill>
              </a:rPr>
              <a:t>And this code Is for calculating the relative humidity and wind comp and water fall and </a:t>
            </a:r>
            <a:r>
              <a:rPr lang="en-US" dirty="0" err="1" smtClean="0">
                <a:solidFill>
                  <a:srgbClr val="C00000"/>
                </a:solidFill>
              </a:rPr>
              <a:t>priniting</a:t>
            </a:r>
            <a:r>
              <a:rPr lang="en-US" dirty="0" smtClean="0">
                <a:solidFill>
                  <a:srgbClr val="C00000"/>
                </a:solidFill>
              </a:rPr>
              <a:t> the charts for each one </a:t>
            </a:r>
            <a:endParaRPr lang="en-US" dirty="0">
              <a:solidFill>
                <a:srgbClr val="C00000"/>
              </a:solidFill>
            </a:endParaRPr>
          </a:p>
        </p:txBody>
      </p:sp>
      <p:pic>
        <p:nvPicPr>
          <p:cNvPr id="5" name="Picture 4"/>
          <p:cNvPicPr>
            <a:picLocks noChangeAspect="1"/>
          </p:cNvPicPr>
          <p:nvPr/>
        </p:nvPicPr>
        <p:blipFill>
          <a:blip r:embed="rId2"/>
          <a:stretch>
            <a:fillRect/>
          </a:stretch>
        </p:blipFill>
        <p:spPr>
          <a:xfrm>
            <a:off x="275487" y="685800"/>
            <a:ext cx="5819775" cy="5067300"/>
          </a:xfrm>
          <a:prstGeom prst="rect">
            <a:avLst/>
          </a:prstGeom>
        </p:spPr>
      </p:pic>
    </p:spTree>
    <p:extLst>
      <p:ext uri="{BB962C8B-B14F-4D97-AF65-F5344CB8AC3E}">
        <p14:creationId xmlns:p14="http://schemas.microsoft.com/office/powerpoint/2010/main" val="284611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0410" y="400050"/>
            <a:ext cx="6533883" cy="1371600"/>
          </a:xfrm>
        </p:spPr>
        <p:txBody>
          <a:bodyPr>
            <a:normAutofit fontScale="90000"/>
          </a:bodyPr>
          <a:lstStyle/>
          <a:p>
            <a:r>
              <a:rPr lang="en-US" dirty="0" smtClean="0">
                <a:solidFill>
                  <a:srgbClr val="C00000"/>
                </a:solidFill>
              </a:rPr>
              <a:t>This is about </a:t>
            </a:r>
            <a:r>
              <a:rPr lang="en-US" dirty="0" err="1" smtClean="0">
                <a:solidFill>
                  <a:srgbClr val="C00000"/>
                </a:solidFill>
              </a:rPr>
              <a:t>img</a:t>
            </a:r>
            <a:r>
              <a:rPr lang="en-US" dirty="0" smtClean="0">
                <a:solidFill>
                  <a:srgbClr val="C00000"/>
                </a:solidFill>
              </a:rPr>
              <a:t> visualization using </a:t>
            </a:r>
            <a:r>
              <a:rPr lang="en-US" dirty="0" err="1" smtClean="0">
                <a:solidFill>
                  <a:srgbClr val="C00000"/>
                </a:solidFill>
              </a:rPr>
              <a:t>js</a:t>
            </a:r>
            <a:r>
              <a:rPr lang="en-US" dirty="0" smtClean="0">
                <a:solidFill>
                  <a:srgbClr val="C00000"/>
                </a:solidFill>
              </a:rPr>
              <a:t> and display </a:t>
            </a:r>
            <a:r>
              <a:rPr lang="en-US" dirty="0" err="1" smtClean="0">
                <a:solidFill>
                  <a:srgbClr val="C00000"/>
                </a:solidFill>
              </a:rPr>
              <a:t>thim</a:t>
            </a:r>
            <a:r>
              <a:rPr lang="en-US" dirty="0" smtClean="0">
                <a:solidFill>
                  <a:srgbClr val="C00000"/>
                </a:solidFill>
              </a:rPr>
              <a:t> in the map and working with map layers and bands and also combining </a:t>
            </a:r>
            <a:r>
              <a:rPr lang="en-US" dirty="0" err="1" smtClean="0">
                <a:solidFill>
                  <a:srgbClr val="C00000"/>
                </a:solidFill>
              </a:rPr>
              <a:t>imgs</a:t>
            </a:r>
            <a:r>
              <a:rPr lang="en-US" dirty="0" smtClean="0">
                <a:solidFill>
                  <a:srgbClr val="C00000"/>
                </a:solidFill>
              </a:rPr>
              <a:t> </a:t>
            </a:r>
            <a:endParaRPr lang="en-US" dirty="0">
              <a:solidFill>
                <a:srgbClr val="C00000"/>
              </a:solidFill>
            </a:endParaRPr>
          </a:p>
        </p:txBody>
      </p:sp>
      <p:pic>
        <p:nvPicPr>
          <p:cNvPr id="5" name="Picture 4"/>
          <p:cNvPicPr>
            <a:picLocks noChangeAspect="1"/>
          </p:cNvPicPr>
          <p:nvPr/>
        </p:nvPicPr>
        <p:blipFill>
          <a:blip r:embed="rId2"/>
          <a:stretch>
            <a:fillRect/>
          </a:stretch>
        </p:blipFill>
        <p:spPr>
          <a:xfrm>
            <a:off x="0" y="1771650"/>
            <a:ext cx="9163050" cy="5086350"/>
          </a:xfrm>
          <a:prstGeom prst="rect">
            <a:avLst/>
          </a:prstGeom>
        </p:spPr>
      </p:pic>
      <p:pic>
        <p:nvPicPr>
          <p:cNvPr id="6" name="Picture 5"/>
          <p:cNvPicPr>
            <a:picLocks noChangeAspect="1"/>
          </p:cNvPicPr>
          <p:nvPr/>
        </p:nvPicPr>
        <p:blipFill>
          <a:blip r:embed="rId3"/>
          <a:stretch>
            <a:fillRect/>
          </a:stretch>
        </p:blipFill>
        <p:spPr>
          <a:xfrm>
            <a:off x="9334500" y="3081270"/>
            <a:ext cx="2667000" cy="3657600"/>
          </a:xfrm>
          <a:prstGeom prst="rect">
            <a:avLst/>
          </a:prstGeom>
        </p:spPr>
      </p:pic>
    </p:spTree>
    <p:extLst>
      <p:ext uri="{BB962C8B-B14F-4D97-AF65-F5344CB8AC3E}">
        <p14:creationId xmlns:p14="http://schemas.microsoft.com/office/powerpoint/2010/main" val="142904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44" y="492617"/>
            <a:ext cx="6012802" cy="1371600"/>
          </a:xfrm>
        </p:spPr>
        <p:txBody>
          <a:bodyPr>
            <a:normAutofit fontScale="90000"/>
          </a:bodyPr>
          <a:lstStyle/>
          <a:p>
            <a:r>
              <a:rPr lang="en-US" dirty="0" smtClean="0"/>
              <a:t>Calculating the temp for the last 5 years hourly and display a chart for it using </a:t>
            </a:r>
            <a:r>
              <a:rPr lang="en-US" dirty="0" err="1" smtClean="0"/>
              <a:t>js</a:t>
            </a:r>
            <a:r>
              <a:rPr lang="en-US" dirty="0" smtClean="0"/>
              <a:t/>
            </a:r>
            <a:br>
              <a:rPr lang="en-US" dirty="0" smtClean="0"/>
            </a:br>
            <a:r>
              <a:rPr lang="en-US" dirty="0" smtClean="0"/>
              <a:t>and generating a map layer for the resulted area  </a:t>
            </a:r>
            <a:endParaRPr lang="en-US" dirty="0"/>
          </a:p>
        </p:txBody>
      </p:sp>
      <p:pic>
        <p:nvPicPr>
          <p:cNvPr id="5" name="Picture 4"/>
          <p:cNvPicPr>
            <a:picLocks noChangeAspect="1"/>
          </p:cNvPicPr>
          <p:nvPr/>
        </p:nvPicPr>
        <p:blipFill>
          <a:blip r:embed="rId2"/>
          <a:stretch>
            <a:fillRect/>
          </a:stretch>
        </p:blipFill>
        <p:spPr>
          <a:xfrm>
            <a:off x="0" y="2038350"/>
            <a:ext cx="9077325" cy="4819650"/>
          </a:xfrm>
          <a:prstGeom prst="rect">
            <a:avLst/>
          </a:prstGeom>
        </p:spPr>
      </p:pic>
      <p:pic>
        <p:nvPicPr>
          <p:cNvPr id="6" name="Picture 5"/>
          <p:cNvPicPr>
            <a:picLocks noChangeAspect="1"/>
          </p:cNvPicPr>
          <p:nvPr/>
        </p:nvPicPr>
        <p:blipFill>
          <a:blip r:embed="rId3"/>
          <a:stretch>
            <a:fillRect/>
          </a:stretch>
        </p:blipFill>
        <p:spPr>
          <a:xfrm>
            <a:off x="7791450" y="4143375"/>
            <a:ext cx="4400550" cy="2714625"/>
          </a:xfrm>
          <a:prstGeom prst="rect">
            <a:avLst/>
          </a:prstGeom>
        </p:spPr>
      </p:pic>
    </p:spTree>
    <p:extLst>
      <p:ext uri="{BB962C8B-B14F-4D97-AF65-F5344CB8AC3E}">
        <p14:creationId xmlns:p14="http://schemas.microsoft.com/office/powerpoint/2010/main" val="340621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5766" y="0"/>
            <a:ext cx="4493095" cy="1371600"/>
          </a:xfrm>
        </p:spPr>
        <p:txBody>
          <a:bodyPr/>
          <a:lstStyle/>
          <a:p>
            <a:pPr algn="r"/>
            <a:r>
              <a:rPr lang="en-US" dirty="0" err="1">
                <a:solidFill>
                  <a:srgbClr val="FF0000"/>
                </a:solidFill>
              </a:rPr>
              <a:t>i</a:t>
            </a:r>
            <a:r>
              <a:rPr lang="en-US" dirty="0" smtClean="0">
                <a:solidFill>
                  <a:srgbClr val="FF0000"/>
                </a:solidFill>
              </a:rPr>
              <a:t> defined the </a:t>
            </a:r>
            <a:r>
              <a:rPr lang="en-US" dirty="0" err="1" smtClean="0">
                <a:solidFill>
                  <a:srgbClr val="FF0000"/>
                </a:solidFill>
              </a:rPr>
              <a:t>dxb</a:t>
            </a:r>
            <a:r>
              <a:rPr lang="en-US" dirty="0" smtClean="0">
                <a:solidFill>
                  <a:srgbClr val="FF0000"/>
                </a:solidFill>
              </a:rPr>
              <a:t> and </a:t>
            </a:r>
            <a:r>
              <a:rPr lang="en-US" dirty="0" err="1" smtClean="0">
                <a:solidFill>
                  <a:srgbClr val="FF0000"/>
                </a:solidFill>
              </a:rPr>
              <a:t>shj</a:t>
            </a:r>
            <a:r>
              <a:rPr lang="en-US" dirty="0" smtClean="0">
                <a:solidFill>
                  <a:srgbClr val="FF0000"/>
                </a:solidFill>
              </a:rPr>
              <a:t> </a:t>
            </a:r>
            <a:r>
              <a:rPr lang="en-US" dirty="0" err="1" smtClean="0">
                <a:solidFill>
                  <a:srgbClr val="FF0000"/>
                </a:solidFill>
              </a:rPr>
              <a:t>ariports</a:t>
            </a:r>
            <a:r>
              <a:rPr lang="en-US" dirty="0" smtClean="0">
                <a:solidFill>
                  <a:srgbClr val="FF0000"/>
                </a:solidFill>
              </a:rPr>
              <a:t> as points in the map</a:t>
            </a:r>
            <a:endParaRPr lang="en-US"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67501" y="1252470"/>
            <a:ext cx="6310573" cy="4607417"/>
          </a:xfrm>
          <a:prstGeom prst="rect">
            <a:avLst/>
          </a:prstGeom>
        </p:spPr>
      </p:pic>
      <p:sp>
        <p:nvSpPr>
          <p:cNvPr id="4" name="Text Placeholder 3"/>
          <p:cNvSpPr>
            <a:spLocks noGrp="1"/>
          </p:cNvSpPr>
          <p:nvPr>
            <p:ph type="body" sz="half" idx="2"/>
          </p:nvPr>
        </p:nvSpPr>
        <p:spPr>
          <a:xfrm>
            <a:off x="6866071" y="1252470"/>
            <a:ext cx="3657600" cy="2091267"/>
          </a:xfrm>
        </p:spPr>
        <p:txBody>
          <a:bodyPr>
            <a:noAutofit/>
          </a:bodyPr>
          <a:lstStyle/>
          <a:p>
            <a:r>
              <a:rPr lang="en-US" sz="2800" dirty="0" smtClean="0"/>
              <a:t>And also we have the midpoint defined there to do the next step which is searching for such a </a:t>
            </a:r>
            <a:r>
              <a:rPr lang="en-US" sz="2800" dirty="0" err="1" smtClean="0"/>
              <a:t>measremaent</a:t>
            </a:r>
            <a:r>
              <a:rPr lang="en-US" sz="2800" dirty="0" smtClean="0"/>
              <a:t> ( for my case I used the </a:t>
            </a:r>
            <a:r>
              <a:rPr lang="en-US" sz="2800" dirty="0" err="1" smtClean="0"/>
              <a:t>avg</a:t>
            </a:r>
            <a:r>
              <a:rPr lang="en-US" sz="2800" dirty="0" smtClean="0"/>
              <a:t> temp)  to be </a:t>
            </a:r>
            <a:r>
              <a:rPr lang="en-US" sz="2800" dirty="0" err="1" smtClean="0"/>
              <a:t>calc</a:t>
            </a:r>
            <a:r>
              <a:rPr lang="en-US" sz="2800" dirty="0" smtClean="0"/>
              <a:t> from the 2 </a:t>
            </a:r>
            <a:r>
              <a:rPr lang="en-US" sz="2800" dirty="0" err="1" smtClean="0"/>
              <a:t>ariports</a:t>
            </a:r>
            <a:r>
              <a:rPr lang="en-US" sz="2800" dirty="0" smtClean="0"/>
              <a:t> temps  using the linear interpolation method </a:t>
            </a:r>
            <a:endParaRPr lang="en-US" sz="2800" dirty="0"/>
          </a:p>
        </p:txBody>
      </p:sp>
    </p:spTree>
    <p:extLst>
      <p:ext uri="{BB962C8B-B14F-4D97-AF65-F5344CB8AC3E}">
        <p14:creationId xmlns:p14="http://schemas.microsoft.com/office/powerpoint/2010/main" val="60490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4713" y="1177104"/>
            <a:ext cx="3657600" cy="1371600"/>
          </a:xfrm>
        </p:spPr>
        <p:txBody>
          <a:bodyPr>
            <a:normAutofit fontScale="90000"/>
          </a:bodyPr>
          <a:lstStyle/>
          <a:p>
            <a:r>
              <a:rPr lang="en-US" dirty="0" smtClean="0"/>
              <a:t>I </a:t>
            </a:r>
            <a:r>
              <a:rPr lang="en-US" dirty="0" err="1" smtClean="0"/>
              <a:t>applyied</a:t>
            </a:r>
            <a:r>
              <a:rPr lang="en-US" dirty="0" smtClean="0"/>
              <a:t> the spatial join tool to clip the data set that I have </a:t>
            </a:r>
            <a:r>
              <a:rPr lang="en-US" dirty="0" err="1" smtClean="0"/>
              <a:t>choseen</a:t>
            </a:r>
            <a:endParaRPr lang="en-US" dirty="0"/>
          </a:p>
        </p:txBody>
      </p:sp>
      <p:pic>
        <p:nvPicPr>
          <p:cNvPr id="5" name="Content Placeholder 4"/>
          <p:cNvPicPr>
            <a:picLocks noGrp="1" noChangeAspect="1"/>
          </p:cNvPicPr>
          <p:nvPr>
            <p:ph idx="1"/>
          </p:nvPr>
        </p:nvPicPr>
        <p:blipFill>
          <a:blip r:embed="rId2"/>
          <a:stretch>
            <a:fillRect/>
          </a:stretch>
        </p:blipFill>
        <p:spPr>
          <a:xfrm>
            <a:off x="91783" y="610433"/>
            <a:ext cx="7304133" cy="5289997"/>
          </a:xfrm>
          <a:prstGeom prst="rect">
            <a:avLst/>
          </a:prstGeom>
        </p:spPr>
      </p:pic>
      <p:sp>
        <p:nvSpPr>
          <p:cNvPr id="4" name="Text Placeholder 3"/>
          <p:cNvSpPr>
            <a:spLocks noGrp="1"/>
          </p:cNvSpPr>
          <p:nvPr>
            <p:ph type="body" sz="half" idx="2"/>
          </p:nvPr>
        </p:nvSpPr>
        <p:spPr>
          <a:xfrm>
            <a:off x="7754713" y="3255431"/>
            <a:ext cx="3657600" cy="2091267"/>
          </a:xfrm>
        </p:spPr>
        <p:txBody>
          <a:bodyPr>
            <a:noAutofit/>
          </a:bodyPr>
          <a:lstStyle/>
          <a:p>
            <a:r>
              <a:rPr lang="en-US" sz="3600" dirty="0" smtClean="0"/>
              <a:t>So now I have the a new layer in the map with attribute table </a:t>
            </a:r>
            <a:endParaRPr lang="en-US" sz="3600" dirty="0"/>
          </a:p>
        </p:txBody>
      </p:sp>
    </p:spTree>
    <p:extLst>
      <p:ext uri="{BB962C8B-B14F-4D97-AF65-F5344CB8AC3E}">
        <p14:creationId xmlns:p14="http://schemas.microsoft.com/office/powerpoint/2010/main" val="353066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6972" y="185598"/>
            <a:ext cx="3657600" cy="1371600"/>
          </a:xfrm>
        </p:spPr>
        <p:txBody>
          <a:bodyPr>
            <a:normAutofit fontScale="90000"/>
          </a:bodyPr>
          <a:lstStyle/>
          <a:p>
            <a:r>
              <a:rPr lang="en-US" dirty="0" smtClean="0">
                <a:solidFill>
                  <a:srgbClr val="FF0000"/>
                </a:solidFill>
              </a:rPr>
              <a:t>Now we had the layers and the produced attribute table</a:t>
            </a:r>
            <a:endParaRPr lang="en-US"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92603" y="185598"/>
            <a:ext cx="5042281" cy="3103103"/>
          </a:xfrm>
          <a:prstGeom prst="rect">
            <a:avLst/>
          </a:prstGeom>
        </p:spPr>
      </p:pic>
      <p:sp>
        <p:nvSpPr>
          <p:cNvPr id="4" name="Text Placeholder 3"/>
          <p:cNvSpPr>
            <a:spLocks noGrp="1"/>
          </p:cNvSpPr>
          <p:nvPr>
            <p:ph type="body" sz="half" idx="2"/>
          </p:nvPr>
        </p:nvSpPr>
        <p:spPr>
          <a:xfrm>
            <a:off x="6717673" y="1655651"/>
            <a:ext cx="4834676" cy="2091267"/>
          </a:xfrm>
        </p:spPr>
        <p:txBody>
          <a:bodyPr>
            <a:normAutofit/>
          </a:bodyPr>
          <a:lstStyle/>
          <a:p>
            <a:r>
              <a:rPr lang="en-US" sz="1800" dirty="0" smtClean="0"/>
              <a:t>So now the </a:t>
            </a:r>
            <a:r>
              <a:rPr lang="en-US" sz="1800" dirty="0" err="1" smtClean="0"/>
              <a:t>avg</a:t>
            </a:r>
            <a:r>
              <a:rPr lang="en-US" sz="1800" dirty="0" smtClean="0"/>
              <a:t> and all temp values that are in the table are calculated for </a:t>
            </a:r>
            <a:r>
              <a:rPr lang="en-US" sz="1800" dirty="0" err="1" smtClean="0"/>
              <a:t>shj</a:t>
            </a:r>
            <a:r>
              <a:rPr lang="en-US" sz="1800" dirty="0" smtClean="0"/>
              <a:t> and </a:t>
            </a:r>
            <a:r>
              <a:rPr lang="en-US" sz="1800" dirty="0" err="1" smtClean="0"/>
              <a:t>dxb</a:t>
            </a:r>
            <a:r>
              <a:rPr lang="en-US" sz="1800" dirty="0" smtClean="0"/>
              <a:t> so we can now start with the python script to use the values in the table in our </a:t>
            </a:r>
            <a:r>
              <a:rPr lang="en-US" sz="1800" dirty="0" err="1" smtClean="0"/>
              <a:t>calc</a:t>
            </a:r>
            <a:endParaRPr lang="en-US" sz="1800" dirty="0"/>
          </a:p>
        </p:txBody>
      </p:sp>
      <p:pic>
        <p:nvPicPr>
          <p:cNvPr id="6" name="Picture 5"/>
          <p:cNvPicPr>
            <a:picLocks noChangeAspect="1"/>
          </p:cNvPicPr>
          <p:nvPr/>
        </p:nvPicPr>
        <p:blipFill>
          <a:blip r:embed="rId3"/>
          <a:stretch>
            <a:fillRect/>
          </a:stretch>
        </p:blipFill>
        <p:spPr>
          <a:xfrm>
            <a:off x="121388" y="3423499"/>
            <a:ext cx="6581775" cy="3267075"/>
          </a:xfrm>
          <a:prstGeom prst="rect">
            <a:avLst/>
          </a:prstGeom>
        </p:spPr>
      </p:pic>
      <p:pic>
        <p:nvPicPr>
          <p:cNvPr id="7" name="Picture 6"/>
          <p:cNvPicPr>
            <a:picLocks noChangeAspect="1"/>
          </p:cNvPicPr>
          <p:nvPr/>
        </p:nvPicPr>
        <p:blipFill rotWithShape="1">
          <a:blip r:embed="rId4"/>
          <a:srcRect l="58397" t="17595" r="1"/>
          <a:stretch/>
        </p:blipFill>
        <p:spPr>
          <a:xfrm>
            <a:off x="6860524" y="3288701"/>
            <a:ext cx="5000918" cy="3450191"/>
          </a:xfrm>
          <a:prstGeom prst="rect">
            <a:avLst/>
          </a:prstGeom>
        </p:spPr>
      </p:pic>
    </p:spTree>
    <p:extLst>
      <p:ext uri="{BB962C8B-B14F-4D97-AF65-F5344CB8AC3E}">
        <p14:creationId xmlns:p14="http://schemas.microsoft.com/office/powerpoint/2010/main" val="123281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03043" y="249930"/>
            <a:ext cx="6655160" cy="831895"/>
          </a:xfrm>
          <a:prstGeom prst="rect">
            <a:avLst/>
          </a:prstGeom>
        </p:spPr>
      </p:pic>
      <p:pic>
        <p:nvPicPr>
          <p:cNvPr id="6" name="Picture 5"/>
          <p:cNvPicPr>
            <a:picLocks noChangeAspect="1"/>
          </p:cNvPicPr>
          <p:nvPr/>
        </p:nvPicPr>
        <p:blipFill>
          <a:blip r:embed="rId3"/>
          <a:stretch>
            <a:fillRect/>
          </a:stretch>
        </p:blipFill>
        <p:spPr>
          <a:xfrm>
            <a:off x="182250" y="1203839"/>
            <a:ext cx="6282944" cy="5242130"/>
          </a:xfrm>
          <a:prstGeom prst="rect">
            <a:avLst/>
          </a:prstGeom>
        </p:spPr>
      </p:pic>
      <p:pic>
        <p:nvPicPr>
          <p:cNvPr id="7" name="Picture 6"/>
          <p:cNvPicPr>
            <a:picLocks noChangeAspect="1"/>
          </p:cNvPicPr>
          <p:nvPr/>
        </p:nvPicPr>
        <p:blipFill>
          <a:blip r:embed="rId4"/>
          <a:stretch>
            <a:fillRect/>
          </a:stretch>
        </p:blipFill>
        <p:spPr>
          <a:xfrm>
            <a:off x="6899859" y="2515068"/>
            <a:ext cx="4743450" cy="3293303"/>
          </a:xfrm>
          <a:prstGeom prst="rect">
            <a:avLst/>
          </a:prstGeom>
        </p:spPr>
      </p:pic>
    </p:spTree>
    <p:extLst>
      <p:ext uri="{BB962C8B-B14F-4D97-AF65-F5344CB8AC3E}">
        <p14:creationId xmlns:p14="http://schemas.microsoft.com/office/powerpoint/2010/main" val="235744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8645" y="2823692"/>
            <a:ext cx="4106729" cy="2469523"/>
          </a:xfrm>
        </p:spPr>
        <p:txBody>
          <a:bodyPr>
            <a:normAutofit fontScale="90000"/>
          </a:bodyPr>
          <a:lstStyle/>
          <a:p>
            <a:r>
              <a:rPr lang="en-US" dirty="0" smtClean="0">
                <a:solidFill>
                  <a:srgbClr val="C00000"/>
                </a:solidFill>
              </a:rPr>
              <a:t>Worked also with </a:t>
            </a:r>
            <a:br>
              <a:rPr lang="en-US" dirty="0" smtClean="0">
                <a:solidFill>
                  <a:srgbClr val="C00000"/>
                </a:solidFill>
              </a:rPr>
            </a:br>
            <a:r>
              <a:rPr lang="en-US" dirty="0" smtClean="0">
                <a:solidFill>
                  <a:srgbClr val="C00000"/>
                </a:solidFill>
              </a:rPr>
              <a:t>prof </a:t>
            </a:r>
            <a:r>
              <a:rPr lang="en-US" dirty="0" err="1" smtClean="0">
                <a:solidFill>
                  <a:srgbClr val="C00000"/>
                </a:solidFill>
              </a:rPr>
              <a:t>trarek</a:t>
            </a:r>
            <a:r>
              <a:rPr lang="en-US" dirty="0" smtClean="0">
                <a:solidFill>
                  <a:srgbClr val="C00000"/>
                </a:solidFill>
              </a:rPr>
              <a:t> .m (college of </a:t>
            </a:r>
            <a:r>
              <a:rPr lang="en-US" dirty="0" err="1" smtClean="0">
                <a:solidFill>
                  <a:srgbClr val="C00000"/>
                </a:solidFill>
              </a:rPr>
              <a:t>eng</a:t>
            </a:r>
            <a:r>
              <a:rPr lang="en-US" dirty="0" smtClean="0">
                <a:solidFill>
                  <a:srgbClr val="C00000"/>
                </a:solidFill>
              </a:rPr>
              <a:t>) </a:t>
            </a:r>
            <a:br>
              <a:rPr lang="en-US" dirty="0" smtClean="0">
                <a:solidFill>
                  <a:srgbClr val="C00000"/>
                </a:solidFill>
              </a:rPr>
            </a:br>
            <a:r>
              <a:rPr lang="en-US" dirty="0" smtClean="0">
                <a:solidFill>
                  <a:srgbClr val="C00000"/>
                </a:solidFill>
              </a:rPr>
              <a:t>in (</a:t>
            </a:r>
            <a:r>
              <a:rPr lang="en-US" u="sng" dirty="0" smtClean="0">
                <a:solidFill>
                  <a:srgbClr val="C00000"/>
                </a:solidFill>
              </a:rPr>
              <a:t>obtain DEM files from tiff files</a:t>
            </a:r>
            <a:r>
              <a:rPr lang="en-US" dirty="0" smtClean="0">
                <a:solidFill>
                  <a:srgbClr val="C00000"/>
                </a:solidFill>
              </a:rPr>
              <a:t>)</a:t>
            </a:r>
            <a:br>
              <a:rPr lang="en-US" dirty="0" smtClean="0">
                <a:solidFill>
                  <a:srgbClr val="C00000"/>
                </a:solidFill>
              </a:rPr>
            </a:br>
            <a:r>
              <a:rPr lang="en-US" dirty="0" smtClean="0">
                <a:solidFill>
                  <a:srgbClr val="C00000"/>
                </a:solidFill>
              </a:rPr>
              <a:t>but still need to continue working after we meet again due to some </a:t>
            </a:r>
            <a:r>
              <a:rPr lang="en-US" dirty="0" err="1" smtClean="0">
                <a:solidFill>
                  <a:srgbClr val="C00000"/>
                </a:solidFill>
              </a:rPr>
              <a:t>isssues</a:t>
            </a:r>
            <a:r>
              <a:rPr lang="en-US" dirty="0" smtClean="0">
                <a:solidFill>
                  <a:srgbClr val="C00000"/>
                </a:solidFill>
              </a:rPr>
              <a:t/>
            </a:r>
            <a:br>
              <a:rPr lang="en-US" dirty="0" smtClean="0">
                <a:solidFill>
                  <a:srgbClr val="C00000"/>
                </a:solidFill>
              </a:rPr>
            </a:br>
            <a:r>
              <a:rPr lang="en-US" dirty="0" smtClean="0">
                <a:solidFill>
                  <a:srgbClr val="C00000"/>
                </a:solidFill>
              </a:rPr>
              <a:t>and this photo giving some of the progress and I used a </a:t>
            </a:r>
            <a:r>
              <a:rPr lang="en-US" dirty="0" err="1" smtClean="0">
                <a:solidFill>
                  <a:srgbClr val="C00000"/>
                </a:solidFill>
              </a:rPr>
              <a:t>hillshade</a:t>
            </a:r>
            <a:r>
              <a:rPr lang="en-US" dirty="0" smtClean="0">
                <a:solidFill>
                  <a:srgbClr val="C00000"/>
                </a:solidFill>
              </a:rPr>
              <a:t> </a:t>
            </a:r>
            <a:r>
              <a:rPr lang="en-US" dirty="0" err="1" smtClean="0">
                <a:solidFill>
                  <a:srgbClr val="C00000"/>
                </a:solidFill>
              </a:rPr>
              <a:t>algorthim</a:t>
            </a:r>
            <a:r>
              <a:rPr lang="en-US" dirty="0" smtClean="0">
                <a:solidFill>
                  <a:srgbClr val="C00000"/>
                </a:solidFill>
              </a:rPr>
              <a:t> to do this to make it able to have hydrology simulation  later  </a:t>
            </a:r>
            <a:endParaRPr lang="en-US" dirty="0">
              <a:solidFill>
                <a:srgbClr val="C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90" y="152182"/>
            <a:ext cx="5988676" cy="5533840"/>
          </a:xfrm>
          <a:prstGeom prst="rect">
            <a:avLst/>
          </a:prstGeom>
        </p:spPr>
      </p:pic>
    </p:spTree>
    <p:extLst>
      <p:ext uri="{BB962C8B-B14F-4D97-AF65-F5344CB8AC3E}">
        <p14:creationId xmlns:p14="http://schemas.microsoft.com/office/powerpoint/2010/main" val="338512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116" y="3081271"/>
            <a:ext cx="3657600" cy="1371600"/>
          </a:xfrm>
        </p:spPr>
        <p:txBody>
          <a:bodyPr>
            <a:noAutofit/>
          </a:bodyPr>
          <a:lstStyle/>
          <a:p>
            <a:r>
              <a:rPr lang="en-US" sz="2800" dirty="0" smtClean="0">
                <a:solidFill>
                  <a:srgbClr val="C00000"/>
                </a:solidFill>
              </a:rPr>
              <a:t>I worked also with </a:t>
            </a:r>
            <a:r>
              <a:rPr lang="en-US" sz="2800" dirty="0" err="1" smtClean="0">
                <a:solidFill>
                  <a:srgbClr val="C00000"/>
                </a:solidFill>
              </a:rPr>
              <a:t>pycharm</a:t>
            </a:r>
            <a:r>
              <a:rPr lang="en-US" sz="2800" dirty="0" smtClean="0">
                <a:solidFill>
                  <a:srgbClr val="C00000"/>
                </a:solidFill>
              </a:rPr>
              <a:t> for </a:t>
            </a:r>
            <a:r>
              <a:rPr lang="en-US" sz="2800" dirty="0" err="1" smtClean="0">
                <a:solidFill>
                  <a:srgbClr val="C00000"/>
                </a:solidFill>
              </a:rPr>
              <a:t>metar</a:t>
            </a:r>
            <a:r>
              <a:rPr lang="en-US" sz="2800" dirty="0" smtClean="0">
                <a:solidFill>
                  <a:srgbClr val="C00000"/>
                </a:solidFill>
              </a:rPr>
              <a:t> data observation like weather </a:t>
            </a:r>
            <a:r>
              <a:rPr lang="en-US" sz="2800" dirty="0" err="1" smtClean="0">
                <a:solidFill>
                  <a:srgbClr val="C00000"/>
                </a:solidFill>
              </a:rPr>
              <a:t>observ</a:t>
            </a:r>
            <a:r>
              <a:rPr lang="en-US" sz="2800" dirty="0" smtClean="0">
                <a:solidFill>
                  <a:srgbClr val="C00000"/>
                </a:solidFill>
              </a:rPr>
              <a:t> using python </a:t>
            </a:r>
            <a:endParaRPr lang="en-US" sz="2800" dirty="0">
              <a:solidFill>
                <a:srgbClr val="C00000"/>
              </a:solidFill>
            </a:endParaRPr>
          </a:p>
        </p:txBody>
      </p:sp>
      <p:pic>
        <p:nvPicPr>
          <p:cNvPr id="5" name="Picture 4"/>
          <p:cNvPicPr>
            <a:picLocks noChangeAspect="1"/>
          </p:cNvPicPr>
          <p:nvPr/>
        </p:nvPicPr>
        <p:blipFill>
          <a:blip r:embed="rId2"/>
          <a:stretch>
            <a:fillRect/>
          </a:stretch>
        </p:blipFill>
        <p:spPr>
          <a:xfrm>
            <a:off x="0" y="1036107"/>
            <a:ext cx="7172325" cy="4438650"/>
          </a:xfrm>
          <a:prstGeom prst="rect">
            <a:avLst/>
          </a:prstGeom>
        </p:spPr>
      </p:pic>
    </p:spTree>
    <p:extLst>
      <p:ext uri="{BB962C8B-B14F-4D97-AF65-F5344CB8AC3E}">
        <p14:creationId xmlns:p14="http://schemas.microsoft.com/office/powerpoint/2010/main" val="414517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9858" y="2231265"/>
            <a:ext cx="3657600" cy="1371600"/>
          </a:xfrm>
        </p:spPr>
        <p:txBody>
          <a:bodyPr>
            <a:normAutofit fontScale="90000"/>
          </a:bodyPr>
          <a:lstStyle/>
          <a:p>
            <a:r>
              <a:rPr lang="en-US" dirty="0" smtClean="0">
                <a:solidFill>
                  <a:srgbClr val="C00000"/>
                </a:solidFill>
              </a:rPr>
              <a:t>And worked with GEE for also </a:t>
            </a:r>
            <a:r>
              <a:rPr lang="en-US" dirty="0" err="1" smtClean="0">
                <a:solidFill>
                  <a:srgbClr val="C00000"/>
                </a:solidFill>
              </a:rPr>
              <a:t>gis</a:t>
            </a:r>
            <a:r>
              <a:rPr lang="en-US" dirty="0" smtClean="0">
                <a:solidFill>
                  <a:srgbClr val="C00000"/>
                </a:solidFill>
              </a:rPr>
              <a:t> and earth </a:t>
            </a:r>
            <a:r>
              <a:rPr lang="en-US" dirty="0" err="1" smtClean="0">
                <a:solidFill>
                  <a:srgbClr val="C00000"/>
                </a:solidFill>
              </a:rPr>
              <a:t>observ</a:t>
            </a:r>
            <a:r>
              <a:rPr lang="en-US" dirty="0" smtClean="0">
                <a:solidFill>
                  <a:srgbClr val="C00000"/>
                </a:solidFill>
              </a:rPr>
              <a:t> using </a:t>
            </a:r>
            <a:r>
              <a:rPr lang="en-US" dirty="0" err="1" smtClean="0">
                <a:solidFill>
                  <a:srgbClr val="C00000"/>
                </a:solidFill>
              </a:rPr>
              <a:t>javascript</a:t>
            </a:r>
            <a:r>
              <a:rPr lang="en-US" dirty="0" smtClean="0">
                <a:solidFill>
                  <a:srgbClr val="C00000"/>
                </a:solidFill>
              </a:rPr>
              <a:t> and python and drawing </a:t>
            </a:r>
            <a:r>
              <a:rPr lang="en-US" dirty="0" err="1" smtClean="0">
                <a:solidFill>
                  <a:srgbClr val="C00000"/>
                </a:solidFill>
              </a:rPr>
              <a:t>grapghs</a:t>
            </a:r>
            <a:r>
              <a:rPr lang="en-US" dirty="0" smtClean="0">
                <a:solidFill>
                  <a:srgbClr val="C00000"/>
                </a:solidFill>
              </a:rPr>
              <a:t> and doing many things </a:t>
            </a:r>
            <a:endParaRPr lang="en-US" dirty="0">
              <a:solidFill>
                <a:srgbClr val="C00000"/>
              </a:solidFill>
            </a:endParaRPr>
          </a:p>
        </p:txBody>
      </p:sp>
      <p:pic>
        <p:nvPicPr>
          <p:cNvPr id="5" name="Picture 4"/>
          <p:cNvPicPr>
            <a:picLocks noChangeAspect="1"/>
          </p:cNvPicPr>
          <p:nvPr/>
        </p:nvPicPr>
        <p:blipFill>
          <a:blip r:embed="rId2"/>
          <a:stretch>
            <a:fillRect/>
          </a:stretch>
        </p:blipFill>
        <p:spPr>
          <a:xfrm>
            <a:off x="496640" y="329149"/>
            <a:ext cx="5054153" cy="4186422"/>
          </a:xfrm>
          <a:prstGeom prst="rect">
            <a:avLst/>
          </a:prstGeom>
        </p:spPr>
      </p:pic>
    </p:spTree>
    <p:extLst>
      <p:ext uri="{BB962C8B-B14F-4D97-AF65-F5344CB8AC3E}">
        <p14:creationId xmlns:p14="http://schemas.microsoft.com/office/powerpoint/2010/main" val="20251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5316" y="1407017"/>
            <a:ext cx="3657600" cy="1371600"/>
          </a:xfrm>
        </p:spPr>
        <p:txBody>
          <a:bodyPr>
            <a:normAutofit fontScale="90000"/>
          </a:bodyPr>
          <a:lstStyle/>
          <a:p>
            <a:r>
              <a:rPr lang="en-US" dirty="0" smtClean="0">
                <a:solidFill>
                  <a:srgbClr val="C00000"/>
                </a:solidFill>
              </a:rPr>
              <a:t>This code was for obtaining temp for </a:t>
            </a:r>
            <a:r>
              <a:rPr lang="en-US" dirty="0" err="1" smtClean="0">
                <a:solidFill>
                  <a:srgbClr val="C00000"/>
                </a:solidFill>
              </a:rPr>
              <a:t>shj</a:t>
            </a:r>
            <a:r>
              <a:rPr lang="en-US" dirty="0" smtClean="0">
                <a:solidFill>
                  <a:srgbClr val="C00000"/>
                </a:solidFill>
              </a:rPr>
              <a:t> and creating a chart for displaying the result</a:t>
            </a:r>
            <a:endParaRPr lang="en-US" dirty="0">
              <a:solidFill>
                <a:srgbClr val="C00000"/>
              </a:solidFill>
            </a:endParaRPr>
          </a:p>
        </p:txBody>
      </p:sp>
      <p:pic>
        <p:nvPicPr>
          <p:cNvPr id="5" name="Picture 4"/>
          <p:cNvPicPr>
            <a:picLocks noChangeAspect="1"/>
          </p:cNvPicPr>
          <p:nvPr/>
        </p:nvPicPr>
        <p:blipFill>
          <a:blip r:embed="rId2"/>
          <a:stretch>
            <a:fillRect/>
          </a:stretch>
        </p:blipFill>
        <p:spPr>
          <a:xfrm>
            <a:off x="381000" y="685800"/>
            <a:ext cx="5943600" cy="5114925"/>
          </a:xfrm>
          <a:prstGeom prst="rect">
            <a:avLst/>
          </a:prstGeom>
        </p:spPr>
      </p:pic>
    </p:spTree>
    <p:extLst>
      <p:ext uri="{BB962C8B-B14F-4D97-AF65-F5344CB8AC3E}">
        <p14:creationId xmlns:p14="http://schemas.microsoft.com/office/powerpoint/2010/main" val="203332350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docProps/app.xml><?xml version="1.0" encoding="utf-8"?>
<Properties xmlns="http://schemas.openxmlformats.org/officeDocument/2006/extended-properties" xmlns:vt="http://schemas.openxmlformats.org/officeDocument/2006/docPropsVTypes">
  <Template>Slice</Template>
  <TotalTime>6633</TotalTime>
  <Words>251</Words>
  <Application>Microsoft Office PowerPoint</Application>
  <PresentationFormat>Widescreen</PresentationFormat>
  <Paragraphs>14</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Century Gothic</vt:lpstr>
      <vt:lpstr>Wingdings 3</vt:lpstr>
      <vt:lpstr>Slice</vt:lpstr>
      <vt:lpstr>Calculating the Interpolation  for the midpoint -SHJ /DXB  Data using python in arcgis pro (temperature)</vt:lpstr>
      <vt:lpstr>i defined the dxb and shj ariports as points in the map</vt:lpstr>
      <vt:lpstr>I applyied the spatial join tool to clip the data set that I have choseen</vt:lpstr>
      <vt:lpstr>Now we had the layers and the produced attribute table</vt:lpstr>
      <vt:lpstr>PowerPoint Presentation</vt:lpstr>
      <vt:lpstr>Worked also with  prof trarek .m (college of eng)  in (obtain DEM files from tiff files) but still need to continue working after we meet again due to some isssues and this photo giving some of the progress and I used a hillshade algorthim to do this to make it able to have hydrology simulation  later  </vt:lpstr>
      <vt:lpstr>I worked also with pycharm for metar data observation like weather observ using python </vt:lpstr>
      <vt:lpstr>And worked with GEE for also gis and earth observ using javascript and python and drawing grapghs and doing many things </vt:lpstr>
      <vt:lpstr>This code was for obtaining temp for shj and creating a chart for displaying the result</vt:lpstr>
      <vt:lpstr>And this code Is for calculating the relative humidity and wind comp and water fall and priniting the charts for each one </vt:lpstr>
      <vt:lpstr>This is about img visualization using js and display thim in the map and working with map layers and bands and also combining imgs </vt:lpstr>
      <vt:lpstr>Calculating the temp for the last 5 years hourly and display a chart for it using js and generating a map layer for the resulted area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the Interpolation  for the midpoint -SHJ /DXB  Data using python in arcgis pro</dc:title>
  <dc:creator>Windows User</dc:creator>
  <cp:lastModifiedBy>Windows User</cp:lastModifiedBy>
  <cp:revision>6</cp:revision>
  <dcterms:created xsi:type="dcterms:W3CDTF">2025-01-20T17:58:21Z</dcterms:created>
  <dcterms:modified xsi:type="dcterms:W3CDTF">2025-01-25T08:32:08Z</dcterms:modified>
</cp:coreProperties>
</file>